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44"/>
  </p:notesMasterIdLst>
  <p:sldIdLst>
    <p:sldId id="268" r:id="rId7"/>
    <p:sldId id="318" r:id="rId8"/>
    <p:sldId id="310" r:id="rId9"/>
    <p:sldId id="270" r:id="rId10"/>
    <p:sldId id="271" r:id="rId11"/>
    <p:sldId id="313" r:id="rId12"/>
    <p:sldId id="272" r:id="rId13"/>
    <p:sldId id="283" r:id="rId14"/>
    <p:sldId id="314" r:id="rId15"/>
    <p:sldId id="273" r:id="rId16"/>
    <p:sldId id="294" r:id="rId17"/>
    <p:sldId id="295" r:id="rId18"/>
    <p:sldId id="296" r:id="rId19"/>
    <p:sldId id="297" r:id="rId20"/>
    <p:sldId id="315" r:id="rId21"/>
    <p:sldId id="284" r:id="rId22"/>
    <p:sldId id="287" r:id="rId23"/>
    <p:sldId id="285" r:id="rId24"/>
    <p:sldId id="288" r:id="rId25"/>
    <p:sldId id="289" r:id="rId26"/>
    <p:sldId id="290" r:id="rId27"/>
    <p:sldId id="299" r:id="rId28"/>
    <p:sldId id="300" r:id="rId29"/>
    <p:sldId id="277" r:id="rId30"/>
    <p:sldId id="278" r:id="rId31"/>
    <p:sldId id="279" r:id="rId32"/>
    <p:sldId id="301" r:id="rId33"/>
    <p:sldId id="316" r:id="rId34"/>
    <p:sldId id="291" r:id="rId35"/>
    <p:sldId id="275" r:id="rId36"/>
    <p:sldId id="292" r:id="rId37"/>
    <p:sldId id="293" r:id="rId38"/>
    <p:sldId id="317" r:id="rId39"/>
    <p:sldId id="276" r:id="rId40"/>
    <p:sldId id="302" r:id="rId41"/>
    <p:sldId id="303" r:id="rId42"/>
    <p:sldId id="298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7C00A66-8E68-413A-BF0F-5428A8525337}">
          <p14:sldIdLst>
            <p14:sldId id="268"/>
          </p14:sldIdLst>
        </p14:section>
        <p14:section name="Zusammenfassungsabschnitt" id="{68C2C89C-BF16-4C71-B2E8-C8FA53DA8571}">
          <p14:sldIdLst>
            <p14:sldId id="318"/>
          </p14:sldIdLst>
        </p14:section>
        <p14:section name="Projektziele" id="{460A8D6F-8936-4963-A1D0-314B75DFDFCA}">
          <p14:sldIdLst>
            <p14:sldId id="310"/>
            <p14:sldId id="270"/>
            <p14:sldId id="271"/>
          </p14:sldIdLst>
        </p14:section>
        <p14:section name="Projektorganisation" id="{2C00399E-6927-4316-816A-48ED43F6DC81}">
          <p14:sldIdLst>
            <p14:sldId id="313"/>
            <p14:sldId id="272"/>
            <p14:sldId id="283"/>
          </p14:sldIdLst>
        </p14:section>
        <p14:section name="Teilprojekt 1: Simulation NCAP-Testszenario" id="{4C68032D-96F2-40E9-8E83-41B503764957}">
          <p14:sldIdLst>
            <p14:sldId id="314"/>
            <p14:sldId id="273"/>
            <p14:sldId id="294"/>
            <p14:sldId id="295"/>
            <p14:sldId id="296"/>
            <p14:sldId id="297"/>
          </p14:sldIdLst>
        </p14:section>
        <p14:section name="TP2: Objektdetektion mit Kamerasensor" id="{BAD73CA8-3E07-4108-A748-9EA951E1CA06}">
          <p14:sldIdLst>
            <p14:sldId id="315"/>
            <p14:sldId id="284"/>
            <p14:sldId id="287"/>
            <p14:sldId id="285"/>
            <p14:sldId id="288"/>
            <p14:sldId id="289"/>
            <p14:sldId id="290"/>
            <p14:sldId id="299"/>
            <p14:sldId id="300"/>
            <p14:sldId id="277"/>
            <p14:sldId id="278"/>
            <p14:sldId id="279"/>
            <p14:sldId id="301"/>
          </p14:sldIdLst>
        </p14:section>
        <p14:section name="Teilprojekt 3: Darstellung und Analyse" id="{8BFB88F1-0F87-4442-B9E3-2F1D86094E7A}">
          <p14:sldIdLst>
            <p14:sldId id="316"/>
            <p14:sldId id="291"/>
            <p14:sldId id="275"/>
            <p14:sldId id="292"/>
            <p14:sldId id="293"/>
          </p14:sldIdLst>
        </p14:section>
        <p14:section name="Zusammenfassung" id="{9542246C-2370-4FCF-8276-7CFB25B76C90}">
          <p14:sldIdLst>
            <p14:sldId id="317"/>
            <p14:sldId id="276"/>
            <p14:sldId id="302"/>
            <p14:sldId id="30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C"/>
    <a:srgbClr val="ED7905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5" autoAdjust="0"/>
    <p:restoredTop sz="85369"/>
  </p:normalViewPr>
  <p:slideViewPr>
    <p:cSldViewPr snapToGrid="0" showGuides="1">
      <p:cViewPr>
        <p:scale>
          <a:sx n="100" d="100"/>
          <a:sy n="100" d="100"/>
        </p:scale>
        <p:origin x="984" y="3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NCAP-Simulationsszenario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Kamera-Sensordaten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post-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43455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21286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25200" custLinFactNeighborY="-100000">
        <dgm:presLayoutVars>
          <dgm:chMax val="0"/>
          <dgm:chPref val="0"/>
        </dgm:presLayoutVars>
      </dgm:prSet>
      <dgm:spPr>
        <a:xfrm>
          <a:off x="8277979" y="3786945"/>
          <a:ext cx="2007590" cy="658239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3710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75925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759256" y="1401347"/>
              </a:lnTo>
              <a:lnTo>
                <a:pt x="375925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95020" y="868677"/>
          <a:ext cx="91440" cy="1671640"/>
        </a:xfrm>
        <a:custGeom>
          <a:avLst/>
          <a:gdLst/>
          <a:ahLst/>
          <a:cxnLst/>
          <a:rect l="0" t="0" r="0" b="0"/>
          <a:pathLst>
            <a:path>
              <a:moveTo>
                <a:pt x="120961" y="0"/>
              </a:moveTo>
              <a:lnTo>
                <a:pt x="120961" y="1401347"/>
              </a:lnTo>
              <a:lnTo>
                <a:pt x="45720" y="1401347"/>
              </a:lnTo>
              <a:lnTo>
                <a:pt x="4572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176690" y="2540318"/>
          <a:ext cx="3209586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NCAP-Simulationsszenario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176690" y="2540318"/>
        <a:ext cx="3209586" cy="1450709"/>
      </dsp:txXfrm>
    </dsp:sp>
    <dsp:sp modelId="{7DA3D586-A868-4A59-80ED-E6FA9E90076E}">
      <dsp:nvSpPr>
        <dsp:cNvPr id="0" name=""/>
        <dsp:cNvSpPr/>
      </dsp:nvSpPr>
      <dsp:spPr>
        <a:xfrm>
          <a:off x="1538897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538897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926863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Kamera-Sensordaten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926863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310275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310275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695203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post-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695203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9211465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sp:txBody>
      <dsp:txXfrm>
        <a:off x="9211465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25737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25737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24.06.2020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24.06.2020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63856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</a:t>
            </a:r>
            <a:r>
              <a:rPr lang="en-US" sz="800" dirty="0"/>
              <a:t>Development of an autonomous driving environment model visualization based on object list level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slide" Target="slide15.xml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-0aab8b39aa7e/TfEBAA/Ratings/Protocols/current/test/protocol%20pedestrian%20aeb.pdf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-nb.info/113647157X/3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58252" y="4764206"/>
            <a:ext cx="533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73091"/>
              </p:ext>
            </p:extLst>
          </p:nvPr>
        </p:nvGraphicFramePr>
        <p:xfrm>
          <a:off x="549592" y="1637234"/>
          <a:ext cx="588446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174188"/>
            <a:ext cx="35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NCAP CPNC-50 Testszenario (Zeitpunkt: Kind wird für das Ego-Fahrzeug sichtbar) [</a:t>
            </a:r>
            <a:r>
              <a:rPr lang="pt-BR" sz="1200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9FD64-B509-404D-BCEE-D208EBFA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" y="1194651"/>
            <a:ext cx="8971179" cy="51173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95561" y="6281604"/>
            <a:ext cx="728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CARLA NCAP CPNC-50 Testszenario (Zeitpunkt: Kind wird für das Ego-Fahrzeug sichtbar)</a:t>
            </a:r>
            <a:endParaRPr lang="pt-BR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94084"/>
              </p:ext>
            </p:extLst>
          </p:nvPr>
        </p:nvGraphicFramePr>
        <p:xfrm>
          <a:off x="549591" y="1379388"/>
          <a:ext cx="661597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432765">
                <a:tc>
                  <a:txBody>
                    <a:bodyPr/>
                    <a:lstStyle/>
                    <a:p>
                      <a:r>
                        <a:rPr lang="de-DE" sz="1200" dirty="0"/>
                        <a:t>Objects List m</a:t>
                      </a:r>
                      <a:r>
                        <a:rPr lang="de-DE" sz="1200"/>
                        <a:t>essage</a:t>
                      </a:r>
                      <a:r>
                        <a:rPr lang="de-DE" sz="1200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432765">
                <a:tc>
                  <a:txBody>
                    <a:bodyPr/>
                    <a:lstStyle/>
                    <a:p>
                      <a:r>
                        <a:rPr lang="de-DE" sz="1200" dirty="0" err="1"/>
                        <a:t>Geometric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</p:spPr>
      </p:pic>
      <p:pic>
        <p:nvPicPr>
          <p:cNvPr id="7" name="Grafik 6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4EAC07C-4502-4F3C-9605-45FB062A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" y="3722764"/>
            <a:ext cx="6085607" cy="27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14099"/>
              </p:ext>
            </p:extLst>
          </p:nvPr>
        </p:nvGraphicFramePr>
        <p:xfrm>
          <a:off x="549591" y="1640978"/>
          <a:ext cx="661597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Objekte im Sichtfeld der Kamera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Godmode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8" y="5735062"/>
            <a:ext cx="430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FOV der Kamera im Ego-Fahrzeugs</a:t>
            </a:r>
          </a:p>
          <a:p>
            <a:endParaRPr lang="de-DE" sz="1200" dirty="0"/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042"/>
              </p:ext>
            </p:extLst>
          </p:nvPr>
        </p:nvGraphicFramePr>
        <p:xfrm>
          <a:off x="549590" y="4336127"/>
          <a:ext cx="66159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913628"/>
            <a:ext cx="4084674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10948316" cy="327600"/>
          </a:xfrm>
        </p:spPr>
        <p:txBody>
          <a:bodyPr>
            <a:noAutofit/>
          </a:bodyPr>
          <a:lstStyle/>
          <a:p>
            <a:r>
              <a:rPr lang="de-DE" sz="4400" b="1" dirty="0"/>
              <a:t>TP2: Objektdetektion mit Kamerasensor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YOLO-Algorithmus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Tiefenkarte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Object</a:t>
            </a:r>
            <a:r>
              <a:rPr lang="de-DE" sz="3200" kern="0" dirty="0"/>
              <a:t> Tracker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der Kamera-Daten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998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28CA49-DED4-44F1-91A6-67AB47CCDE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YOLO bildet Bounding-Boxen um detektierte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Diese enthalten einen Namen und die Confidence der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Bounding-Boxen werden von uns für die Objektdetektion verwendet und benötigte Werte werden als Variablen weitergegeben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93600" y="739601"/>
            <a:ext cx="9753600" cy="34205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YOLO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Straße, sitzend, Stadt, Zebrastreifen enthält.&#10;&#10;Automatisch generierte Beschreibung">
            <a:extLst>
              <a:ext uri="{FF2B5EF4-FFF2-40B4-BE49-F238E27FC236}">
                <a16:creationId xmlns:a16="http://schemas.microsoft.com/office/drawing/2014/main" id="{E7886045-8211-4764-904F-AC37F12616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11737"/>
          <a:stretch/>
        </p:blipFill>
        <p:spPr>
          <a:xfrm>
            <a:off x="633604" y="1208015"/>
            <a:ext cx="11055617" cy="530102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1907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b="1" u="sng" dirty="0"/>
              <a:t>Voraussetzungen</a:t>
            </a:r>
            <a:r>
              <a:rPr lang="de-D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RGB –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Koordinaten der Bounding-Box eines Objektes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Tiefenbild</a:t>
            </a:r>
          </a:p>
          <a:p>
            <a:endParaRPr lang="de-DE" dirty="0"/>
          </a:p>
        </p:txBody>
      </p:sp>
      <p:pic>
        <p:nvPicPr>
          <p:cNvPr id="9" name="Bildplatzhalter 8" descr="Ein Bild, das Gebäude, farbig, gelb, Zug enthält.&#10;&#10;Automatisch generierte Beschreibung">
            <a:extLst>
              <a:ext uri="{FF2B5EF4-FFF2-40B4-BE49-F238E27FC236}">
                <a16:creationId xmlns:a16="http://schemas.microsoft.com/office/drawing/2014/main" id="{E47EDAE1-3E52-4928-9574-98064FEBE7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4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</p:spTree>
    <p:extLst>
      <p:ext uri="{BB962C8B-B14F-4D97-AF65-F5344CB8AC3E}">
        <p14:creationId xmlns:p14="http://schemas.microsoft.com/office/powerpoint/2010/main" val="14537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pic>
        <p:nvPicPr>
          <p:cNvPr id="10" name="Bildplatzhalter 9" descr="Ein Bild, das Straße, sitzend, orange, Stadt enthält.&#10;&#10;Automatisch generierte Beschreibung">
            <a:extLst>
              <a:ext uri="{FF2B5EF4-FFF2-40B4-BE49-F238E27FC236}">
                <a16:creationId xmlns:a16="http://schemas.microsoft.com/office/drawing/2014/main" id="{00C949DA-341D-4E98-A7CD-1B27247011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34BA42-01C8-4292-9621-EB4EBD80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8926B70-E525-449F-8E88-C69F3225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9714358"/>
                  </p:ext>
                </p:extLst>
              </p:nvPr>
            </p:nvGraphicFramePr>
            <p:xfrm>
              <a:off x="-89521" y="1005792"/>
              <a:ext cx="12496838" cy="5171171"/>
            </p:xfrm>
            <a:graphic>
              <a:graphicData uri="http://schemas.microsoft.com/office/powerpoint/2016/summaryzoom">
                <psuz:summaryZm>
                  <psuz:summaryZmObj sectionId="{460A8D6F-8936-4963-A1D0-314B75DFDFCA}">
                    <psuz:zmPr id="{53529334-E08F-40B4-9E47-E25AD2BC8D1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2C00399E-6927-4316-816A-48ED43F6DC81}">
                    <psuz:zmPr id="{92ECEDB1-5073-4DDA-8EE8-0F3B6023EAC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4C68032D-96F2-40E9-8E83-41B503764957}">
                    <psuz:zmPr id="{426B58EE-8070-42F8-A9EC-B0CD37B93E9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BAD73CA8-3E07-4108-A748-9EA951E1CA06}">
                    <psuz:zmPr id="{BAC8C624-D41C-42C9-BFF6-DA8DC7F98D6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8BFB88F1-0F87-4442-B9E3-2F1D86094E7A}">
                    <psuz:zmPr id="{C294B204-1BAA-46F5-BF83-E685232A0AF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9542246C-2370-4FCF-8276-7CFB25B76C90}">
                    <psuz:zmPr id="{068B0F55-B84D-497A-9FBC-A92BA6835BF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9521" y="1005792"/>
                <a:ext cx="12496838" cy="5171171"/>
                <a:chOff x="-89521" y="1005792"/>
                <a:chExt cx="12496838" cy="5171171"/>
              </a:xfrm>
            </p:grpSpPr>
            <p:pic>
              <p:nvPicPr>
                <p:cNvPr id="14" name="Grafik 1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473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5" name="Grafik 1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37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21" name="Grafik 21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401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7" name="Grafik 1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3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8" name="Grafik 1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437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9" name="Grafik 1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01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</p:grp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B4DCB9A4-8B7B-43C9-A920-FDC652C1A626}"/>
              </a:ext>
            </a:extLst>
          </p:cNvPr>
          <p:cNvSpPr/>
          <p:nvPr/>
        </p:nvSpPr>
        <p:spPr>
          <a:xfrm>
            <a:off x="3733101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D0448D-9047-46BF-909F-C2C1D7C0C39A}"/>
              </a:ext>
            </a:extLst>
          </p:cNvPr>
          <p:cNvSpPr/>
          <p:nvPr/>
        </p:nvSpPr>
        <p:spPr>
          <a:xfrm>
            <a:off x="7593436" y="1503027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7A91BB-3857-4E35-8287-D88F31A20CA9}"/>
              </a:ext>
            </a:extLst>
          </p:cNvPr>
          <p:cNvSpPr/>
          <p:nvPr/>
        </p:nvSpPr>
        <p:spPr>
          <a:xfrm>
            <a:off x="11462160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D79ECF-02C4-404F-9541-6E6C99324638}"/>
              </a:ext>
            </a:extLst>
          </p:cNvPr>
          <p:cNvSpPr/>
          <p:nvPr/>
        </p:nvSpPr>
        <p:spPr>
          <a:xfrm>
            <a:off x="3815020" y="3679905"/>
            <a:ext cx="20832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D40006-502C-46FC-8457-07168EE2F329}"/>
              </a:ext>
            </a:extLst>
          </p:cNvPr>
          <p:cNvSpPr/>
          <p:nvPr/>
        </p:nvSpPr>
        <p:spPr>
          <a:xfrm>
            <a:off x="7593436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ED1958-177A-4334-B104-797117439F17}"/>
              </a:ext>
            </a:extLst>
          </p:cNvPr>
          <p:cNvSpPr/>
          <p:nvPr/>
        </p:nvSpPr>
        <p:spPr>
          <a:xfrm>
            <a:off x="11462160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9A0230D-A6A1-49F1-8324-E5122B1D8799}"/>
              </a:ext>
            </a:extLst>
          </p:cNvPr>
          <p:cNvSpPr/>
          <p:nvPr/>
        </p:nvSpPr>
        <p:spPr>
          <a:xfrm>
            <a:off x="-4" y="1429255"/>
            <a:ext cx="343950" cy="5171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78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Bestimmen der Entfernung und Objekt-Länge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538B4-F5D7-41C9-8302-FCA3545BE148}"/>
              </a:ext>
            </a:extLst>
          </p:cNvPr>
          <p:cNvSpPr/>
          <p:nvPr/>
        </p:nvSpPr>
        <p:spPr>
          <a:xfrm>
            <a:off x="6308422" y="1770964"/>
            <a:ext cx="5380801" cy="44539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itzend, Auto, Tisch, Computer enthält.&#10;&#10;Automatisch generierte Beschreibung">
            <a:extLst>
              <a:ext uri="{FF2B5EF4-FFF2-40B4-BE49-F238E27FC236}">
                <a16:creationId xmlns:a16="http://schemas.microsoft.com/office/drawing/2014/main" id="{E0D22748-726F-4564-81CC-D5A3A5A6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916" r="1327" b="2249"/>
          <a:stretch/>
        </p:blipFill>
        <p:spPr>
          <a:xfrm>
            <a:off x="8747759" y="3632569"/>
            <a:ext cx="2812203" cy="23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Tracker</a:t>
            </a:r>
          </a:p>
        </p:txBody>
      </p:sp>
      <p:pic>
        <p:nvPicPr>
          <p:cNvPr id="8" name="Bildplatzhalter 7" descr="Ein Bild, das Straße, Gebäude, Spiel, sitzend enthält.&#10;&#10;Automatisch generierte Beschreibung">
            <a:extLst>
              <a:ext uri="{FF2B5EF4-FFF2-40B4-BE49-F238E27FC236}">
                <a16:creationId xmlns:a16="http://schemas.microsoft.com/office/drawing/2014/main" id="{ECAF7426-D4D4-4569-8C2D-8A96B44FA7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12438"/>
          <a:stretch/>
        </p:blipFill>
        <p:spPr>
          <a:xfrm>
            <a:off x="633604" y="1375794"/>
            <a:ext cx="11055617" cy="513324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11A7B7-FC60-4CAC-B8ED-04CD7EBBB2A4}"/>
              </a:ext>
            </a:extLst>
          </p:cNvPr>
          <p:cNvSpPr txBox="1"/>
          <p:nvPr/>
        </p:nvSpPr>
        <p:spPr>
          <a:xfrm>
            <a:off x="7102250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37E06-D4D4-4B9D-A96D-CD0EA3FD26FE}"/>
              </a:ext>
            </a:extLst>
          </p:cNvPr>
          <p:cNvSpPr txBox="1"/>
          <p:nvPr/>
        </p:nvSpPr>
        <p:spPr>
          <a:xfrm>
            <a:off x="1592404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C2C428-6C49-4A97-AC00-1B5C29B05FE3}"/>
              </a:ext>
            </a:extLst>
          </p:cNvPr>
          <p:cNvSpPr txBox="1"/>
          <p:nvPr/>
        </p:nvSpPr>
        <p:spPr>
          <a:xfrm>
            <a:off x="4441110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3</a:t>
            </a:r>
          </a:p>
        </p:txBody>
      </p:sp>
    </p:spTree>
    <p:extLst>
      <p:ext uri="{BB962C8B-B14F-4D97-AF65-F5344CB8AC3E}">
        <p14:creationId xmlns:p14="http://schemas.microsoft.com/office/powerpoint/2010/main" val="397879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baseline="0" dirty="0">
                    <a:latin typeface="+mj-lt"/>
                    <a:ea typeface="ＭＳ Ｐゴシック" charset="0"/>
                    <a:cs typeface="ＭＳ Ｐゴシック" charset="0"/>
                  </a:rPr>
                  <a:t>Grundlegende</a:t>
                </a: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 Berechnungen  zur Objektgeometrie:</a:t>
                </a:r>
                <a:endParaRPr lang="de-DE" sz="1600" b="1" kern="0" baseline="0" dirty="0">
                  <a:latin typeface="+mj-lt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ro-RO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distance from centerline to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y-coordinates of the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𝒘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pixel format of the video horizontal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E8639D-AD81-406C-B556-6845E7352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363618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</m:oMath>
                </a14:m>
                <a:r>
                  <a:rPr lang="en-US" sz="1200" i="1" dirty="0"/>
                  <a:t>: proportionality factor for distance and angle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en-US" sz="1200" i="1" dirty="0"/>
                  <a:t>: pixel width of segment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D39A825-CF06-45BE-B7A6-7463D7FEB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9585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sz="1200" b="1" i="1" dirty="0"/>
                  <a:t>ϕ</a:t>
                </a:r>
                <a:r>
                  <a:rPr lang="en-US" sz="1200" i="1" dirty="0"/>
                  <a:t>: angle from centerline to object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r>
                  <a:rPr lang="en-US" sz="1200" i="1" dirty="0"/>
                  <a:t>: angle of view of a Segment = 45°</a:t>
                </a: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60B397-AFAF-4A76-A84A-93BAD4F7A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4475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i="1" dirty="0"/>
                  <a:t>: distance from centerline to object in meters</a:t>
                </a: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i="1" dirty="0"/>
                  <a:t>: distance on centerline to object in meters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</m:oMath>
                </a14:m>
                <a:r>
                  <a:rPr lang="en-US" sz="1200" i="1" dirty="0"/>
                  <a:t>: direct distance to object in meters</a:t>
                </a:r>
                <a:endParaRPr lang="de-DE" sz="1200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D2981B-E69C-4C4D-9441-41F6EABDF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614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7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3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3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</m:oMath>
                </a14:m>
                <a:r>
                  <a:rPr lang="en-US" sz="1300" i="1" dirty="0"/>
                  <a:t>: factor meter per pixel for scaling</a:t>
                </a:r>
                <a:endParaRPr lang="ro-RO" sz="13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blipFill>
                <a:blip r:embed="rId2"/>
                <a:stretch>
                  <a:fillRect l="-23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F2F726-759E-4CF3-BEE3-C466F842E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835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5">
            <a:extLst>
              <a:ext uri="{FF2B5EF4-FFF2-40B4-BE49-F238E27FC236}">
                <a16:creationId xmlns:a16="http://schemas.microsoft.com/office/drawing/2014/main" id="{8B1F1ECD-C590-4687-A2E8-92CA69403E7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 bwMode="auto"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2000250" lvl="4" indent="-171450"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Cambria Math" panose="02040503050406030204" pitchFamily="18" charset="0"/>
                  <a:buChar char="→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sz="12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de-DE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𝒃</m:t>
                        </m:r>
                      </m:e>
                      <m:sub>
                        <m:r>
                          <a:rPr lang="ro-RO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𝒘𝒊𝒅𝒕𝒉</m:t>
                    </m:r>
                  </m:oMath>
                </a14:m>
                <a:r>
                  <a:rPr lang="en-US" sz="1200" i="1" dirty="0"/>
                  <a:t>: width of the object in meter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3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95C5120-3D31-4464-874D-0A4E4D3BC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4143988-4EDA-464E-9A2D-405FF76CA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2123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TP3: Darstellung und Analyse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Übersicht ROS-Kommunikation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Frame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IoU</a:t>
            </a:r>
            <a:r>
              <a:rPr lang="de-DE" sz="3200" kern="0" dirty="0"/>
              <a:t> –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Benutzeroberfläche (GUI) f.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5274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>
            <a:extLst>
              <a:ext uri="{FF2B5EF4-FFF2-40B4-BE49-F238E27FC236}">
                <a16:creationId xmlns:a16="http://schemas.microsoft.com/office/drawing/2014/main" id="{3C20D318-6F13-A944-8C29-67C6E89B657F}"/>
              </a:ext>
            </a:extLst>
          </p:cNvPr>
          <p:cNvSpPr/>
          <p:nvPr/>
        </p:nvSpPr>
        <p:spPr>
          <a:xfrm>
            <a:off x="5651510" y="1354183"/>
            <a:ext cx="3770628" cy="232765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4E8E10F-58BE-CE45-B04D-A25A64615AC9}"/>
              </a:ext>
            </a:extLst>
          </p:cNvPr>
          <p:cNvSpPr/>
          <p:nvPr/>
        </p:nvSpPr>
        <p:spPr>
          <a:xfrm>
            <a:off x="545123" y="1354840"/>
            <a:ext cx="4761350" cy="3709590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993E6B3-0E12-994E-BB0D-506DED10AE10}"/>
              </a:ext>
            </a:extLst>
          </p:cNvPr>
          <p:cNvSpPr/>
          <p:nvPr/>
        </p:nvSpPr>
        <p:spPr>
          <a:xfrm>
            <a:off x="545123" y="5203722"/>
            <a:ext cx="8915341" cy="1084266"/>
          </a:xfrm>
          <a:prstGeom prst="rect">
            <a:avLst/>
          </a:prstGeom>
          <a:solidFill>
            <a:schemeClr val="accent5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172A618-248F-6843-866F-4FE08B996C26}"/>
              </a:ext>
            </a:extLst>
          </p:cNvPr>
          <p:cNvSpPr/>
          <p:nvPr/>
        </p:nvSpPr>
        <p:spPr>
          <a:xfrm>
            <a:off x="5641383" y="3830104"/>
            <a:ext cx="3780755" cy="1285835"/>
          </a:xfrm>
          <a:prstGeom prst="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B56E588-49DA-CA4E-8B60-036B321C2725}"/>
              </a:ext>
            </a:extLst>
          </p:cNvPr>
          <p:cNvSpPr/>
          <p:nvPr/>
        </p:nvSpPr>
        <p:spPr>
          <a:xfrm flipV="1">
            <a:off x="9544855" y="3549915"/>
            <a:ext cx="2483771" cy="2724982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 der Nodes zur ROS-Kommunikation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49941D9C-163B-8B49-9D3E-67D583329C96}"/>
              </a:ext>
            </a:extLst>
          </p:cNvPr>
          <p:cNvSpPr/>
          <p:nvPr/>
        </p:nvSpPr>
        <p:spPr>
          <a:xfrm>
            <a:off x="8866973" y="5584893"/>
            <a:ext cx="540740" cy="433137"/>
          </a:xfrm>
          <a:prstGeom prst="cub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tf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9E4F8B-15D5-604A-BF48-866B989390F5}"/>
              </a:ext>
            </a:extLst>
          </p:cNvPr>
          <p:cNvSpPr/>
          <p:nvPr/>
        </p:nvSpPr>
        <p:spPr>
          <a:xfrm>
            <a:off x="2947245" y="1935512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camera_calculation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B5F68C-9B16-4145-BCE8-295DE32FEF16}"/>
              </a:ext>
            </a:extLst>
          </p:cNvPr>
          <p:cNvSpPr/>
          <p:nvPr/>
        </p:nvSpPr>
        <p:spPr>
          <a:xfrm>
            <a:off x="648452" y="2991108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data_play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802BA5-0005-0D4A-89FF-1BACDA50E8A7}"/>
              </a:ext>
            </a:extLst>
          </p:cNvPr>
          <p:cNvSpPr/>
          <p:nvPr/>
        </p:nvSpPr>
        <p:spPr>
          <a:xfrm>
            <a:off x="2947245" y="3043585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ground_truth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290068-C8BC-5F47-8D76-9FB1C70AA1B1}"/>
              </a:ext>
            </a:extLst>
          </p:cNvPr>
          <p:cNvSpPr/>
          <p:nvPr/>
        </p:nvSpPr>
        <p:spPr>
          <a:xfrm>
            <a:off x="9628622" y="4056923"/>
            <a:ext cx="2352263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simulation_marker_array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CADF6B-08E9-D94E-928E-35F2CBCA2978}"/>
              </a:ext>
            </a:extLst>
          </p:cNvPr>
          <p:cNvSpPr/>
          <p:nvPr/>
        </p:nvSpPr>
        <p:spPr>
          <a:xfrm>
            <a:off x="5732907" y="3004946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RecordGroundTruth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3E5B3-6526-E44A-B878-AE8E5599EACB}"/>
              </a:ext>
            </a:extLst>
          </p:cNvPr>
          <p:cNvSpPr/>
          <p:nvPr/>
        </p:nvSpPr>
        <p:spPr>
          <a:xfrm>
            <a:off x="5732907" y="4114981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Object_Visualization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B7F31F-F6E3-1D46-8121-7BCC5D2AD545}"/>
              </a:ext>
            </a:extLst>
          </p:cNvPr>
          <p:cNvSpPr/>
          <p:nvPr/>
        </p:nvSpPr>
        <p:spPr>
          <a:xfrm>
            <a:off x="5732907" y="1888458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RecordCamera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3DFA46A-3EEA-324B-A19A-CA3A682E0997}"/>
              </a:ext>
            </a:extLst>
          </p:cNvPr>
          <p:cNvSpPr/>
          <p:nvPr/>
        </p:nvSpPr>
        <p:spPr>
          <a:xfrm>
            <a:off x="2947245" y="4156428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egovehicle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9DB76B-2BC5-E144-90C7-EBBECEC221AA}"/>
              </a:ext>
            </a:extLst>
          </p:cNvPr>
          <p:cNvSpPr/>
          <p:nvPr/>
        </p:nvSpPr>
        <p:spPr>
          <a:xfrm>
            <a:off x="9628622" y="4587728"/>
            <a:ext cx="2352264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5E1BD-D22C-E941-85DD-DDC311794A3D}"/>
              </a:ext>
            </a:extLst>
          </p:cNvPr>
          <p:cNvSpPr/>
          <p:nvPr/>
        </p:nvSpPr>
        <p:spPr>
          <a:xfrm>
            <a:off x="10598694" y="5491983"/>
            <a:ext cx="1382191" cy="7260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n_rviz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20EE20-0A59-AF4E-BFD8-20A2313580E7}"/>
              </a:ext>
            </a:extLst>
          </p:cNvPr>
          <p:cNvSpPr/>
          <p:nvPr/>
        </p:nvSpPr>
        <p:spPr>
          <a:xfrm>
            <a:off x="648451" y="5617453"/>
            <a:ext cx="2888030" cy="4708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23399D-F5C6-754E-BA44-A95955BD0803}"/>
              </a:ext>
            </a:extLst>
          </p:cNvPr>
          <p:cNvSpPr/>
          <p:nvPr/>
        </p:nvSpPr>
        <p:spPr>
          <a:xfrm>
            <a:off x="5300359" y="5577697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robot_state_publisher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57E155-D5C9-8942-8A84-773D53455DA1}"/>
              </a:ext>
            </a:extLst>
          </p:cNvPr>
          <p:cNvSpPr/>
          <p:nvPr/>
        </p:nvSpPr>
        <p:spPr>
          <a:xfrm>
            <a:off x="3779132" y="5634461"/>
            <a:ext cx="1277142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4F73EEE-D1DC-C141-9A97-88C845157644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536481" y="5852871"/>
            <a:ext cx="242651" cy="159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D16E41B-256B-3244-8ED6-6EB9D86F9536}"/>
              </a:ext>
            </a:extLst>
          </p:cNvPr>
          <p:cNvCxnSpPr>
            <a:stCxn id="44" idx="3"/>
            <a:endCxn id="43" idx="2"/>
          </p:cNvCxnSpPr>
          <p:nvPr/>
        </p:nvCxnSpPr>
        <p:spPr>
          <a:xfrm flipV="1">
            <a:off x="5056274" y="5850182"/>
            <a:ext cx="244085" cy="42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1EF2244-741E-7C4A-A4FD-F630B060D131}"/>
              </a:ext>
            </a:extLst>
          </p:cNvPr>
          <p:cNvCxnSpPr>
            <a:stCxn id="43" idx="6"/>
            <a:endCxn id="15" idx="2"/>
          </p:cNvCxnSpPr>
          <p:nvPr/>
        </p:nvCxnSpPr>
        <p:spPr>
          <a:xfrm>
            <a:off x="8473132" y="5850182"/>
            <a:ext cx="393841" cy="5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88A02B5-AAB0-CF46-8065-C4CE9680AC6F}"/>
              </a:ext>
            </a:extLst>
          </p:cNvPr>
          <p:cNvCxnSpPr>
            <a:cxnSpLocks/>
            <a:stCxn id="15" idx="4"/>
            <a:endCxn id="34" idx="2"/>
          </p:cNvCxnSpPr>
          <p:nvPr/>
        </p:nvCxnSpPr>
        <p:spPr>
          <a:xfrm flipV="1">
            <a:off x="9299429" y="5855029"/>
            <a:ext cx="1299265" cy="5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0D2FA7C-E72F-7744-A91B-5894528EEB5E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>
          <a:xfrm>
            <a:off x="8905680" y="4387466"/>
            <a:ext cx="722942" cy="4202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6F332F8-C866-C241-80CC-0C98440DAD34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8905680" y="4276931"/>
            <a:ext cx="722942" cy="11053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7AC9A40-FB08-F545-A384-C2153285CFE8}"/>
              </a:ext>
            </a:extLst>
          </p:cNvPr>
          <p:cNvCxnSpPr>
            <a:cxnSpLocks/>
            <a:stCxn id="30" idx="3"/>
            <a:endCxn id="26" idx="2"/>
          </p:cNvCxnSpPr>
          <p:nvPr/>
        </p:nvCxnSpPr>
        <p:spPr>
          <a:xfrm>
            <a:off x="4863550" y="4376436"/>
            <a:ext cx="869357" cy="1103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67AD422-7D95-0C44-90AB-A403BFF5D746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863550" y="3263593"/>
            <a:ext cx="869357" cy="1383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C6B77AC-BB76-744D-BC77-1E4A3021674E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4863550" y="2155520"/>
            <a:ext cx="869357" cy="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ADF622-CD42-9C4D-8DC0-AA77EB2C4948}"/>
              </a:ext>
            </a:extLst>
          </p:cNvPr>
          <p:cNvCxnSpPr>
            <a:cxnSpLocks/>
            <a:stCxn id="12" idx="6"/>
            <a:endCxn id="30" idx="1"/>
          </p:cNvCxnSpPr>
          <p:nvPr/>
        </p:nvCxnSpPr>
        <p:spPr>
          <a:xfrm>
            <a:off x="2380961" y="3263593"/>
            <a:ext cx="566284" cy="11128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96A63B-010A-4045-8378-52AD1C68766A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>
            <a:off x="2380961" y="3263593"/>
            <a:ext cx="56628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5A46FC9-17A3-B14E-A339-0C424BB4D9D6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2380961" y="2155520"/>
            <a:ext cx="566284" cy="11080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1A3972E-1F83-7F4A-B4B2-099C73E939A1}"/>
              </a:ext>
            </a:extLst>
          </p:cNvPr>
          <p:cNvCxnSpPr>
            <a:cxnSpLocks/>
            <a:stCxn id="26" idx="6"/>
            <a:endCxn id="15" idx="1"/>
          </p:cNvCxnSpPr>
          <p:nvPr/>
        </p:nvCxnSpPr>
        <p:spPr>
          <a:xfrm>
            <a:off x="8905680" y="4387466"/>
            <a:ext cx="177521" cy="130571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6B75B2C-4B76-AE43-BC57-329EB7D4511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63550" y="2155520"/>
            <a:ext cx="1038137" cy="2080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338A79C8-645D-BF4C-801B-720A6EDCCE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63550" y="3263593"/>
            <a:ext cx="927360" cy="10603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402377E-7B83-B24F-804D-80D7BDEF49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3508743"/>
            <a:ext cx="1173553" cy="8676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F32181DF-8CC9-7549-8B54-2137FC4C0D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2332119"/>
            <a:ext cx="1038137" cy="20443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DC59D1A3-8FB5-354A-8CB5-18F36AF8EA0F}"/>
              </a:ext>
            </a:extLst>
          </p:cNvPr>
          <p:cNvSpPr txBox="1"/>
          <p:nvPr/>
        </p:nvSpPr>
        <p:spPr>
          <a:xfrm>
            <a:off x="622514" y="1389815"/>
            <a:ext cx="18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Erzeugung Objektlisten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6E26450-810D-E54C-A839-8A2EB0C2C807}"/>
              </a:ext>
            </a:extLst>
          </p:cNvPr>
          <p:cNvSpPr txBox="1"/>
          <p:nvPr/>
        </p:nvSpPr>
        <p:spPr>
          <a:xfrm>
            <a:off x="7904715" y="130869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Aufnahme Rosbag </a:t>
            </a:r>
            <a:r>
              <a:rPr lang="de-DE" b="1" dirty="0" err="1">
                <a:solidFill>
                  <a:schemeClr val="tx2"/>
                </a:solidFill>
              </a:rPr>
              <a:t>files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A305BDE-9588-BD48-8B45-E88D0F9D908E}"/>
              </a:ext>
            </a:extLst>
          </p:cNvPr>
          <p:cNvSpPr txBox="1"/>
          <p:nvPr/>
        </p:nvSpPr>
        <p:spPr>
          <a:xfrm>
            <a:off x="5612512" y="4727740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Controller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BB7C1231-50BC-7A4D-A9C5-AE09D2E5F6D6}"/>
              </a:ext>
            </a:extLst>
          </p:cNvPr>
          <p:cNvSpPr txBox="1"/>
          <p:nvPr/>
        </p:nvSpPr>
        <p:spPr>
          <a:xfrm>
            <a:off x="545122" y="520423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Steuerung Ego-Fahrzeug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DABE7BD-B0DF-8945-AABC-7CC887FD3999}"/>
              </a:ext>
            </a:extLst>
          </p:cNvPr>
          <p:cNvSpPr txBox="1"/>
          <p:nvPr/>
        </p:nvSpPr>
        <p:spPr>
          <a:xfrm>
            <a:off x="9486393" y="3557514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in RVIZ</a:t>
            </a:r>
          </a:p>
        </p:txBody>
      </p:sp>
    </p:spTree>
    <p:extLst>
      <p:ext uri="{BB962C8B-B14F-4D97-AF65-F5344CB8AC3E}">
        <p14:creationId xmlns:p14="http://schemas.microsoft.com/office/powerpoint/2010/main" val="1281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2" grpId="0" animBg="1"/>
      <p:bldP spid="15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9" grpId="0" animBg="1"/>
      <p:bldP spid="43" grpId="0" animBg="1"/>
      <p:bldP spid="44" grpId="0" animBg="1"/>
      <p:bldP spid="124" grpId="0"/>
      <p:bldP spid="125" grpId="0"/>
      <p:bldP spid="126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Simulation NCAP-Testszenario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Objektdetektion mit Kamerasensor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Darstellung d. Objekte / 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IEEE-Veröffentlichung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Projektziele</a:t>
            </a:r>
          </a:p>
        </p:txBody>
      </p:sp>
    </p:spTree>
    <p:extLst>
      <p:ext uri="{BB962C8B-B14F-4D97-AF65-F5344CB8AC3E}">
        <p14:creationId xmlns:p14="http://schemas.microsoft.com/office/powerpoint/2010/main" val="45569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2E396269-CBD1-4514-B6C5-6937A02030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385FFBA-9217-46FF-861F-11729066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7" y="1770964"/>
            <a:ext cx="5463963" cy="4740451"/>
          </a:xfrm>
        </p:spPr>
        <p:txBody>
          <a:bodyPr/>
          <a:lstStyle/>
          <a:p>
            <a:r>
              <a:rPr lang="de-DE" sz="1600" b="1" dirty="0"/>
              <a:t>Zuordnung der ROS </a:t>
            </a:r>
            <a:r>
              <a:rPr lang="de-DE" sz="1600" b="1" dirty="0" err="1"/>
              <a:t>messages</a:t>
            </a:r>
            <a:r>
              <a:rPr lang="de-DE" sz="1600" b="1" dirty="0"/>
              <a:t> für Vergleich</a:t>
            </a:r>
            <a:r>
              <a:rPr lang="de-DE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Jedem Kamera frame wird Ground-Truth frame zugeordnet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Zuordnung: letzter vergangener GT frame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Zeitstempel der </a:t>
            </a:r>
            <a:r>
              <a:rPr lang="de-DE" sz="1600" dirty="0" err="1"/>
              <a:t>frames</a:t>
            </a:r>
            <a:r>
              <a:rPr lang="de-DE" sz="1600" dirty="0"/>
              <a:t> als Relativzeit zum jeweiligen Aufzeichnungsstart</a:t>
            </a:r>
            <a:br>
              <a:rPr lang="de-DE" sz="1600" dirty="0"/>
            </a:br>
            <a:endParaRPr lang="de-DE" sz="16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frame-Paare für weitere Berechnungen entstehen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Weitergabe der frame-Paare an Evaluation mit </a:t>
            </a:r>
            <a:r>
              <a:rPr lang="de-DE" sz="1600" b="1" dirty="0">
                <a:sym typeface="Wingdings" panose="05000000000000000000" pitchFamily="2" charset="2"/>
              </a:rPr>
              <a:t>„</a:t>
            </a:r>
            <a:r>
              <a:rPr lang="de-DE" sz="1600" b="1" dirty="0" err="1">
                <a:sym typeface="Wingdings" panose="05000000000000000000" pitchFamily="2" charset="2"/>
              </a:rPr>
              <a:t>Intersection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over</a:t>
            </a:r>
            <a:r>
              <a:rPr lang="de-DE" sz="1600" b="1" dirty="0">
                <a:sym typeface="Wingdings" panose="05000000000000000000" pitchFamily="2" charset="2"/>
              </a:rPr>
              <a:t> Union“ (</a:t>
            </a:r>
            <a:r>
              <a:rPr lang="de-DE" sz="1600" b="1" dirty="0" err="1">
                <a:sym typeface="Wingdings" panose="05000000000000000000" pitchFamily="2" charset="2"/>
              </a:rPr>
              <a:t>IoU</a:t>
            </a:r>
            <a:r>
              <a:rPr lang="de-DE" sz="1600" b="1" dirty="0">
                <a:sym typeface="Wingdings" panose="05000000000000000000" pitchFamily="2" charset="2"/>
              </a:rPr>
              <a:t>)</a:t>
            </a:r>
            <a:endParaRPr lang="de-DE" sz="1600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EBDA76-686E-4234-8A37-A4A3CEBE7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3702336"/>
            <a:ext cx="5380801" cy="112766"/>
          </a:xfrm>
        </p:spPr>
        <p:txBody>
          <a:bodyPr/>
          <a:lstStyle/>
          <a:p>
            <a:r>
              <a:rPr lang="de-DE" dirty="0"/>
              <a:t>Prinzipdarstellung des Frame Mapping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Frame Mapping</a:t>
            </a:r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CC71D4-80B3-4482-BF58-48EF5A1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1" y="1779756"/>
            <a:ext cx="5380801" cy="18313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4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Intersection</a:t>
                </a:r>
                <a:r>
                  <a:rPr lang="de-DE" b="1" dirty="0"/>
                  <a:t>-</a:t>
                </a:r>
                <a:r>
                  <a:rPr lang="de-DE" b="1" dirty="0" err="1"/>
                  <a:t>over</a:t>
                </a:r>
                <a:r>
                  <a:rPr lang="de-DE" b="1" dirty="0"/>
                  <a:t>-Union</a:t>
                </a:r>
                <a:r>
                  <a:rPr lang="de-DE" dirty="0"/>
                  <a:t> (2D):	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𝐼𝑛𝑡𝑒𝑟𝑠𝑒𝑐𝑡𝑖𝑜𝑛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𝑈𝑛𝑖𝑜𝑛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i="1" dirty="0"/>
                  <a:t>m</a:t>
                </a:r>
                <a:r>
                  <a:rPr lang="de-DE" dirty="0"/>
                  <a:t> GT-Objekte, </a:t>
                </a:r>
                <a:r>
                  <a:rPr lang="de-DE" i="1" dirty="0"/>
                  <a:t>n </a:t>
                </a:r>
                <a:r>
                  <a:rPr lang="de-DE" dirty="0"/>
                  <a:t>Kamera-Objekte im betrachteten Frame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Kamera-Objekte durch zeilenweise Auswertung der Matrix: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False</a:t>
                </a:r>
                <a:r>
                  <a:rPr lang="de-DE" sz="1200" b="1" dirty="0"/>
                  <a:t> Positive (FP)</a:t>
                </a:r>
                <a:r>
                  <a:rPr lang="de-DE" sz="1200" dirty="0"/>
                  <a:t>, wenn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in der Zeile, der größer ist, als der gesetzte Threshold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FP</a:t>
                </a:r>
                <a:r>
                  <a:rPr lang="de-DE" sz="1200" dirty="0"/>
                  <a:t>, wenn es Werte in der Zeile größer als den Threshold gibt, aber für jedes dazugehörige GT-Objekt gibt es ein anderes Kamera-Objekt, dass besser </a:t>
                </a:r>
                <a:r>
                  <a:rPr lang="de-DE" sz="1200" dirty="0" err="1"/>
                  <a:t>matcht</a:t>
                </a:r>
                <a:endParaRPr lang="de-DE" sz="1200" dirty="0"/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Mismatch</a:t>
                </a:r>
                <a:r>
                  <a:rPr lang="de-DE" sz="1200" dirty="0"/>
                  <a:t> (</a:t>
                </a:r>
                <a:r>
                  <a:rPr lang="de-DE" sz="1200" b="1" dirty="0"/>
                  <a:t>mm</a:t>
                </a:r>
                <a:r>
                  <a:rPr lang="de-DE" sz="1200" dirty="0"/>
                  <a:t>), wenn nicht FP, aber keines der gefundenen GT-Objekte hat die gleiche Klasse wie das untersuchte Kamera-Objekt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True Positive (TP)</a:t>
                </a:r>
                <a:r>
                  <a:rPr lang="de-DE" sz="1200" dirty="0"/>
                  <a:t>, wenn keiner der anderen Fälle zutrifft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</a:t>
                </a:r>
                <a:r>
                  <a:rPr lang="de-DE" dirty="0" err="1"/>
                  <a:t>False</a:t>
                </a:r>
                <a:r>
                  <a:rPr lang="de-DE" dirty="0"/>
                  <a:t> Negative (FN)-Fälle (nicht erkannte Objekte) durch spaltenweise Auswertung der Matrix</a:t>
                </a:r>
              </a:p>
              <a:p>
                <a:r>
                  <a:rPr lang="de-DE" sz="1200" b="1" dirty="0">
                    <a:sym typeface="Wingdings" panose="05000000000000000000" pitchFamily="2" charset="2"/>
                  </a:rPr>
                  <a:t> </a:t>
                </a:r>
                <a:r>
                  <a:rPr lang="de-DE" sz="1200" b="1" dirty="0"/>
                  <a:t>FN</a:t>
                </a:r>
                <a:r>
                  <a:rPr lang="de-DE" sz="1200" dirty="0"/>
                  <a:t>, wenn in betrachteter Spalte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größer als der Threshold ist</a:t>
                </a:r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806" r="-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C26824-B462-4553-83E8-C2DA5D5BC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000167"/>
            <a:ext cx="5380801" cy="112766"/>
          </a:xfrm>
        </p:spPr>
        <p:txBody>
          <a:bodyPr/>
          <a:lstStyle/>
          <a:p>
            <a:r>
              <a:rPr lang="de-DE" dirty="0"/>
              <a:t>Berechnete </a:t>
            </a:r>
            <a:r>
              <a:rPr lang="de-DE" dirty="0" err="1"/>
              <a:t>IoU</a:t>
            </a:r>
            <a:r>
              <a:rPr lang="de-DE" dirty="0"/>
              <a:t>-Matrix für einen Frame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Daten-Evaluation in einem Frame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B8C7F44-FB31-47DB-A3CC-E2551E25683A}"/>
              </a:ext>
            </a:extLst>
          </p:cNvPr>
          <p:cNvSpPr/>
          <p:nvPr/>
        </p:nvSpPr>
        <p:spPr>
          <a:xfrm>
            <a:off x="6788926" y="1884596"/>
            <a:ext cx="633984" cy="87172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526F9-F00B-4EDE-8635-72D7C8861ABC}"/>
              </a:ext>
            </a:extLst>
          </p:cNvPr>
          <p:cNvSpPr/>
          <p:nvPr/>
        </p:nvSpPr>
        <p:spPr>
          <a:xfrm rot="418105">
            <a:off x="6841309" y="1986854"/>
            <a:ext cx="728415" cy="835564"/>
          </a:xfrm>
          <a:prstGeom prst="rect">
            <a:avLst/>
          </a:prstGeom>
          <a:solidFill>
            <a:srgbClr val="ED7905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6D56517-5032-49CB-871E-5F3B7D22060A}"/>
              </a:ext>
            </a:extLst>
          </p:cNvPr>
          <p:cNvSpPr/>
          <p:nvPr/>
        </p:nvSpPr>
        <p:spPr>
          <a:xfrm>
            <a:off x="8740839" y="1945753"/>
            <a:ext cx="627295" cy="810570"/>
          </a:xfrm>
          <a:custGeom>
            <a:avLst/>
            <a:gdLst>
              <a:gd name="connsiteX0" fmla="*/ 99072 w 627295"/>
              <a:gd name="connsiteY0" fmla="*/ 0 h 810570"/>
              <a:gd name="connsiteX1" fmla="*/ 627295 w 627295"/>
              <a:gd name="connsiteY1" fmla="*/ 64562 h 810570"/>
              <a:gd name="connsiteX2" fmla="*/ 627295 w 627295"/>
              <a:gd name="connsiteY2" fmla="*/ 810570 h 810570"/>
              <a:gd name="connsiteX3" fmla="*/ 0 w 627295"/>
              <a:gd name="connsiteY3" fmla="*/ 810570 h 81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295" h="810570">
                <a:moveTo>
                  <a:pt x="99072" y="0"/>
                </a:moveTo>
                <a:lnTo>
                  <a:pt x="627295" y="64562"/>
                </a:lnTo>
                <a:lnTo>
                  <a:pt x="627295" y="810570"/>
                </a:lnTo>
                <a:lnTo>
                  <a:pt x="0" y="81057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9203BE-8E32-4BD4-8C54-501DA81B58BC}"/>
              </a:ext>
            </a:extLst>
          </p:cNvPr>
          <p:cNvSpPr txBox="1"/>
          <p:nvPr/>
        </p:nvSpPr>
        <p:spPr>
          <a:xfrm>
            <a:off x="8569785" y="2754604"/>
            <a:ext cx="96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Intersection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BD77906-E8A0-4FD1-A8ED-5C0A2D48CA6F}"/>
              </a:ext>
            </a:extLst>
          </p:cNvPr>
          <p:cNvSpPr txBox="1"/>
          <p:nvPr/>
        </p:nvSpPr>
        <p:spPr>
          <a:xfrm>
            <a:off x="10639632" y="2813692"/>
            <a:ext cx="64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Union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117586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8197" r="-300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8197" r="-200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8197" r="-881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08197" r="-300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08197" r="-200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8197" r="-881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308197" r="-3004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308197" r="-2004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8197" r="-88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075A158-46C6-4914-8D82-4EA024F48CA6}"/>
              </a:ext>
            </a:extLst>
          </p:cNvPr>
          <p:cNvSpPr txBox="1"/>
          <p:nvPr/>
        </p:nvSpPr>
        <p:spPr>
          <a:xfrm>
            <a:off x="6502504" y="1429708"/>
            <a:ext cx="9694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</a:rPr>
              <a:t>GT-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916679C-499B-4EF3-80DC-EEB483355E76}"/>
              </a:ext>
            </a:extLst>
          </p:cNvPr>
          <p:cNvCxnSpPr>
            <a:stCxn id="28" idx="2"/>
            <a:endCxn id="10" idx="0"/>
          </p:cNvCxnSpPr>
          <p:nvPr/>
        </p:nvCxnSpPr>
        <p:spPr>
          <a:xfrm>
            <a:off x="6987205" y="1706707"/>
            <a:ext cx="118713" cy="1778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459D00B-EF93-4F24-BB76-CD6E73370B1A}"/>
              </a:ext>
            </a:extLst>
          </p:cNvPr>
          <p:cNvSpPr txBox="1"/>
          <p:nvPr/>
        </p:nvSpPr>
        <p:spPr>
          <a:xfrm>
            <a:off x="6596225" y="3079420"/>
            <a:ext cx="126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ED7905"/>
                </a:solidFill>
              </a:rPr>
              <a:t>Camera-Object</a:t>
            </a:r>
            <a:endParaRPr lang="de-DE" dirty="0">
              <a:solidFill>
                <a:srgbClr val="ED7905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AA2759-D9DB-455D-BD4F-3886060A081E}"/>
              </a:ext>
            </a:extLst>
          </p:cNvPr>
          <p:cNvCxnSpPr>
            <a:cxnSpLocks/>
            <a:stCxn id="32" idx="0"/>
            <a:endCxn id="11" idx="2"/>
          </p:cNvCxnSpPr>
          <p:nvPr/>
        </p:nvCxnSpPr>
        <p:spPr>
          <a:xfrm flipH="1" flipV="1">
            <a:off x="7154831" y="2819332"/>
            <a:ext cx="72500" cy="260088"/>
          </a:xfrm>
          <a:prstGeom prst="straightConnector1">
            <a:avLst/>
          </a:prstGeom>
          <a:ln>
            <a:solidFill>
              <a:srgbClr val="ED79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F0C28689-1B0D-40B1-BBE5-9633E2854A67}"/>
              </a:ext>
            </a:extLst>
          </p:cNvPr>
          <p:cNvSpPr txBox="1">
            <a:spLocks/>
          </p:cNvSpPr>
          <p:nvPr/>
        </p:nvSpPr>
        <p:spPr bwMode="auto">
          <a:xfrm>
            <a:off x="6308421" y="3477926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Visuelle Darstellung des </a:t>
            </a:r>
            <a:r>
              <a:rPr lang="de-DE" kern="0" dirty="0" err="1"/>
              <a:t>IoU</a:t>
            </a:r>
            <a:endParaRPr lang="de-DE" kern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7588C7A-763F-44B8-977D-AC143594E480}"/>
              </a:ext>
            </a:extLst>
          </p:cNvPr>
          <p:cNvSpPr/>
          <p:nvPr/>
        </p:nvSpPr>
        <p:spPr>
          <a:xfrm>
            <a:off x="6308420" y="1429707"/>
            <a:ext cx="5522249" cy="19395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2B172713-7389-46B7-858A-04C4ACD56E37}"/>
              </a:ext>
            </a:extLst>
          </p:cNvPr>
          <p:cNvSpPr/>
          <p:nvPr/>
        </p:nvSpPr>
        <p:spPr>
          <a:xfrm>
            <a:off x="10545758" y="1917301"/>
            <a:ext cx="828794" cy="978922"/>
          </a:xfrm>
          <a:custGeom>
            <a:avLst/>
            <a:gdLst>
              <a:gd name="connsiteX0" fmla="*/ 0 w 828794"/>
              <a:gd name="connsiteY0" fmla="*/ 0 h 978922"/>
              <a:gd name="connsiteX1" fmla="*/ 633984 w 828794"/>
              <a:gd name="connsiteY1" fmla="*/ 0 h 978922"/>
              <a:gd name="connsiteX2" fmla="*/ 633984 w 828794"/>
              <a:gd name="connsiteY2" fmla="*/ 125720 h 978922"/>
              <a:gd name="connsiteX3" fmla="*/ 828794 w 828794"/>
              <a:gd name="connsiteY3" fmla="*/ 149531 h 978922"/>
              <a:gd name="connsiteX4" fmla="*/ 727421 w 828794"/>
              <a:gd name="connsiteY4" fmla="*/ 978922 h 978922"/>
              <a:gd name="connsiteX5" fmla="*/ 4387 w 828794"/>
              <a:gd name="connsiteY5" fmla="*/ 890550 h 978922"/>
              <a:gd name="connsiteX6" fmla="*/ 6687 w 828794"/>
              <a:gd name="connsiteY6" fmla="*/ 871728 h 978922"/>
              <a:gd name="connsiteX7" fmla="*/ 0 w 828794"/>
              <a:gd name="connsiteY7" fmla="*/ 871728 h 97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794" h="978922">
                <a:moveTo>
                  <a:pt x="0" y="0"/>
                </a:moveTo>
                <a:lnTo>
                  <a:pt x="633984" y="0"/>
                </a:lnTo>
                <a:lnTo>
                  <a:pt x="633984" y="125720"/>
                </a:lnTo>
                <a:lnTo>
                  <a:pt x="828794" y="149531"/>
                </a:lnTo>
                <a:lnTo>
                  <a:pt x="727421" y="978922"/>
                </a:lnTo>
                <a:lnTo>
                  <a:pt x="4387" y="890550"/>
                </a:lnTo>
                <a:lnTo>
                  <a:pt x="6687" y="871728"/>
                </a:lnTo>
                <a:lnTo>
                  <a:pt x="0" y="871728"/>
                </a:lnTo>
                <a:close/>
              </a:path>
            </a:pathLst>
          </a:custGeom>
          <a:solidFill>
            <a:srgbClr val="57575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1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User Interface für die Analyse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8205CAF-C3E6-48D6-A359-E8A6E6F02C56}"/>
              </a:ext>
            </a:extLst>
          </p:cNvPr>
          <p:cNvGrpSpPr/>
          <p:nvPr/>
        </p:nvGrpSpPr>
        <p:grpSpPr>
          <a:xfrm>
            <a:off x="8650900" y="1758575"/>
            <a:ext cx="2321900" cy="1758348"/>
            <a:chOff x="3981879" y="5239279"/>
            <a:chExt cx="1700069" cy="12715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3AD525A-13DA-4D4C-B434-9E84817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631" y="5290844"/>
              <a:ext cx="1523287" cy="116035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2E2A01C-63BE-450A-932F-56A71F04635E}"/>
                </a:ext>
              </a:extLst>
            </p:cNvPr>
            <p:cNvSpPr/>
            <p:nvPr/>
          </p:nvSpPr>
          <p:spPr>
            <a:xfrm>
              <a:off x="3981879" y="5239279"/>
              <a:ext cx="1700069" cy="1271523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E99C327-69C2-4AB7-86BD-5A847FD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275705"/>
            <a:ext cx="6514815" cy="383256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722B16D-A86A-4846-9D2E-553DD5D704EB}"/>
              </a:ext>
            </a:extLst>
          </p:cNvPr>
          <p:cNvSpPr/>
          <p:nvPr/>
        </p:nvSpPr>
        <p:spPr>
          <a:xfrm>
            <a:off x="4753582" y="2181777"/>
            <a:ext cx="2069646" cy="11127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249D06-2D92-488C-916E-583B564F7D27}"/>
              </a:ext>
            </a:extLst>
          </p:cNvPr>
          <p:cNvSpPr/>
          <p:nvPr/>
        </p:nvSpPr>
        <p:spPr>
          <a:xfrm>
            <a:off x="464478" y="2181340"/>
            <a:ext cx="2069646" cy="111271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AA3EAC-906D-44B5-AA96-1620D2811BD0}"/>
              </a:ext>
            </a:extLst>
          </p:cNvPr>
          <p:cNvSpPr/>
          <p:nvPr/>
        </p:nvSpPr>
        <p:spPr>
          <a:xfrm>
            <a:off x="3492595" y="4406995"/>
            <a:ext cx="8600861" cy="2193186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1B84B-D4CF-4B8C-B4C8-6690E915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48" y="4500787"/>
            <a:ext cx="2742482" cy="19615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804793-89F2-4E5D-AB23-002C64E4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500787"/>
            <a:ext cx="2742482" cy="1950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1C37BA-022A-491A-AB43-8FC09488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23" y="4489659"/>
            <a:ext cx="2763671" cy="195490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DA61E-07CD-4A2D-BA34-44CB31FCB0C5}"/>
              </a:ext>
            </a:extLst>
          </p:cNvPr>
          <p:cNvCxnSpPr/>
          <p:nvPr/>
        </p:nvCxnSpPr>
        <p:spPr>
          <a:xfrm>
            <a:off x="2179435" y="2292611"/>
            <a:ext cx="2880703" cy="2114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E0DA36-0151-464B-9DCC-F73D4ABFF5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23228" y="2236975"/>
            <a:ext cx="1827672" cy="40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Zusammenfassung / Ausblick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Ungenauigkeiten in Objektdetektion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Verbesserungsvorschläge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346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Durch künstliche Intelligenz des YOLO-Algorithmus entstehen Abweichungen zu Ground-Truth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Geometrische und Positionierungs-Ungenauigkeiten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Fehler in Objektklassifizierung (Car, </a:t>
            </a:r>
            <a:r>
              <a:rPr lang="de-DE" sz="1400" dirty="0" err="1"/>
              <a:t>Pedestrian</a:t>
            </a:r>
            <a:r>
              <a:rPr lang="de-DE" sz="1400" dirty="0"/>
              <a:t>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Großer zeitlicher Versatz der Detektionsergebnisse (mind. 0.5 s)</a:t>
            </a:r>
          </a:p>
        </p:txBody>
      </p:sp>
      <p:pic>
        <p:nvPicPr>
          <p:cNvPr id="8" name="Bildplatzhalter 7" descr="Ein Bild, das sitzend, dunkel, Licht, schwarz enthält.&#10;&#10;Automatisch generierte Beschreibung">
            <a:extLst>
              <a:ext uri="{FF2B5EF4-FFF2-40B4-BE49-F238E27FC236}">
                <a16:creationId xmlns:a16="http://schemas.microsoft.com/office/drawing/2014/main" id="{27B2C271-558C-496B-BEF0-97A7C9CE24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35106" r="29797" b="2847"/>
          <a:stretch/>
        </p:blipFill>
        <p:spPr>
          <a:xfrm>
            <a:off x="6478822" y="1770964"/>
            <a:ext cx="5040000" cy="4230583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C9E2F-952A-42ED-AD08-C98265CEB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8822" y="6112933"/>
            <a:ext cx="5380801" cy="112766"/>
          </a:xfrm>
        </p:spPr>
        <p:txBody>
          <a:bodyPr/>
          <a:lstStyle/>
          <a:p>
            <a:r>
              <a:rPr lang="de-DE" dirty="0"/>
              <a:t>Ungenauigkeit in der Objektdetektion durch YOLO-Algorithmus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Ungenauigkeiten in Objektdetektion</a:t>
            </a:r>
          </a:p>
        </p:txBody>
      </p:sp>
    </p:spTree>
    <p:extLst>
      <p:ext uri="{BB962C8B-B14F-4D97-AF65-F5344CB8AC3E}">
        <p14:creationId xmlns:p14="http://schemas.microsoft.com/office/powerpoint/2010/main" val="56612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Bessere Hardware steigert Berechnungsgeschwindigkeit bei Objektdetektion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Trainieren des YOLO-Algorithmus verbessert Objekt-Geometrie und -Positionierung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Steigerung der allgemeinen Performance des Detektionsalgorithmus und weiterer Berechnungen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Verbesserungsvorschläge</a:t>
            </a:r>
          </a:p>
        </p:txBody>
      </p:sp>
    </p:spTree>
    <p:extLst>
      <p:ext uri="{BB962C8B-B14F-4D97-AF65-F5344CB8AC3E}">
        <p14:creationId xmlns:p14="http://schemas.microsoft.com/office/powerpoint/2010/main" val="49491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E922F4F-7884-440A-A263-BC1C7758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071815F-75DD-4FC8-928C-32A7B644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DF3035CC-8B21-462C-9B62-FDF49321B588}"/>
              </a:ext>
            </a:extLst>
          </p:cNvPr>
          <p:cNvSpPr txBox="1">
            <a:spLocks/>
          </p:cNvSpPr>
          <p:nvPr/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de-DE" sz="3600" kern="0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49083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6182" y="1087121"/>
            <a:ext cx="10839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https://carla.readthedocs.io/en/0.9.8/adv_rendering_options/</a:t>
            </a:r>
            <a:endParaRPr lang="de-DE" sz="1200" dirty="0"/>
          </a:p>
          <a:p>
            <a:r>
              <a:rPr lang="de-DE" sz="1200" dirty="0"/>
              <a:t>[2] 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https://www.iihs.org/media/f6a24355-fe4b-4d71-bd19-0aab8b39aa7e/</a:t>
            </a:r>
            <a:r>
              <a:rPr lang="en-US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TfEBAA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/Ratings/Protocols/current/test/protocol pedestrian aeb.pdf</a:t>
            </a:r>
            <a:endParaRPr lang="en-US" sz="1200" dirty="0"/>
          </a:p>
          <a:p>
            <a:r>
              <a:rPr lang="de-DE" sz="1200" dirty="0"/>
              <a:t>[3]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https://d-nb.info/113647157X/34 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28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TP-1: Simulation NCAP-Testszenario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TP-3: Graphische Darstellung der Objekte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Teamstruktur / Aufgabenverteilung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Zeit- / Projektstrukturplan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583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371656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Zeit-  und Projektstrukturplan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86CDE-9D63-4B37-8E12-883EAC6A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6"/>
          <a:stretch/>
        </p:blipFill>
        <p:spPr>
          <a:xfrm>
            <a:off x="5364480" y="1330446"/>
            <a:ext cx="6639069" cy="49017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060883E-6442-4EFB-BDEC-9BBA27B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330446"/>
            <a:ext cx="4932780" cy="49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TP1: Simulation Testszenario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CARLA 0.9.8 Simulator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NCAP-Test CPNC-50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Generierung GT-Daten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GT-Daten in 2 Topics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669256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customXml/itemProps4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1485</Words>
  <Application>Microsoft Office PowerPoint</Application>
  <PresentationFormat>Breitbild</PresentationFormat>
  <Paragraphs>300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Benutzerdefiniertes Design</vt:lpstr>
      <vt:lpstr>1_Bildschirm</vt:lpstr>
      <vt:lpstr>PowerPoint-Präsentation</vt:lpstr>
      <vt:lpstr>Übersicht</vt:lpstr>
      <vt:lpstr>Projektziele</vt:lpstr>
      <vt:lpstr>Projektziele</vt:lpstr>
      <vt:lpstr>Projektziele</vt:lpstr>
      <vt:lpstr>Projektorganisation</vt:lpstr>
      <vt:lpstr>Projektorganisation</vt:lpstr>
      <vt:lpstr>Projektorganisation</vt:lpstr>
      <vt:lpstr>TP1: Simulation 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TP2: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TP3: Darstellung und Analyse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Zusammenfassung / Ausblick</vt:lpstr>
      <vt:lpstr>Zusammenfassung und Ausblick</vt:lpstr>
      <vt:lpstr>Zusammenfassung und Ausblick</vt:lpstr>
      <vt:lpstr>PowerPoint-Präsentation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Christoph Zach</cp:lastModifiedBy>
  <cp:revision>53</cp:revision>
  <cp:lastPrinted>2018-04-09T18:27:12Z</cp:lastPrinted>
  <dcterms:created xsi:type="dcterms:W3CDTF">2020-06-02T13:18:30Z</dcterms:created>
  <dcterms:modified xsi:type="dcterms:W3CDTF">2020-06-24T15:02:40Z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